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1" r:id="rId3"/>
    <p:sldId id="282" r:id="rId4"/>
    <p:sldId id="302" r:id="rId5"/>
    <p:sldId id="289" r:id="rId6"/>
    <p:sldId id="299" r:id="rId7"/>
    <p:sldId id="300" r:id="rId8"/>
    <p:sldId id="301" r:id="rId9"/>
    <p:sldId id="280" r:id="rId10"/>
    <p:sldId id="264" r:id="rId11"/>
    <p:sldId id="265" r:id="rId12"/>
    <p:sldId id="263" r:id="rId13"/>
    <p:sldId id="268" r:id="rId14"/>
    <p:sldId id="303" r:id="rId15"/>
    <p:sldId id="267" r:id="rId16"/>
    <p:sldId id="269" r:id="rId17"/>
    <p:sldId id="305" r:id="rId18"/>
    <p:sldId id="306" r:id="rId19"/>
    <p:sldId id="307" r:id="rId20"/>
    <p:sldId id="308" r:id="rId21"/>
    <p:sldId id="309" r:id="rId22"/>
    <p:sldId id="310" r:id="rId23"/>
    <p:sldId id="292" r:id="rId24"/>
    <p:sldId id="304" r:id="rId2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3EB"/>
    <a:srgbClr val="FE58F1"/>
    <a:srgbClr val="BB7FA1"/>
    <a:srgbClr val="F4B2C5"/>
    <a:srgbClr val="FFEA9D"/>
    <a:srgbClr val="DEA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357"/>
  </p:normalViewPr>
  <p:slideViewPr>
    <p:cSldViewPr snapToGrid="0" snapToObjects="1">
      <p:cViewPr varScale="1">
        <p:scale>
          <a:sx n="48" d="100"/>
          <a:sy n="48" d="100"/>
        </p:scale>
        <p:origin x="619" y="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1A7528A-BEBC-8A40-8FBE-12D03FFBC2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E09292-854C-9A47-9343-CAC72152E0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12AC-1AF6-FA44-BFFD-7B6F927B08DB}" type="datetimeFigureOut">
              <a:rPr lang="ru-RU" smtClean="0"/>
              <a:t>17.06.2023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2CE4FAE-6370-3242-8D6E-75C2AD3548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29DA75-F53A-8E40-AECA-68166DF827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2C00B-DECD-2E42-B41F-7AC6E7F84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4296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4B65695-A7F0-6746-BD1D-357C0F0E22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60E0F9-5860-A44E-AB64-D1BDD1C706A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87E6E67-2BE8-1E49-914F-71E962767377}" type="datetimeFigureOut">
              <a:rPr lang="ru-RU"/>
              <a:pPr>
                <a:defRPr/>
              </a:pPr>
              <a:t>17.06.2023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84F89851-0F30-E341-8821-06212858D2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D3EB42A2-E1DE-3540-A5CE-432D5D5DD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E5D177-4C4C-F049-8351-B4B593517F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BBA7D8-4B3C-2041-971D-57779C22A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996884-D3DC-C249-A25C-B0CE3A8E4F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>
            <a:extLst>
              <a:ext uri="{FF2B5EF4-FFF2-40B4-BE49-F238E27FC236}">
                <a16:creationId xmlns:a16="http://schemas.microsoft.com/office/drawing/2014/main" id="{65D8F38F-618D-0541-97C2-5F48648A3F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Заметки 2">
            <a:extLst>
              <a:ext uri="{FF2B5EF4-FFF2-40B4-BE49-F238E27FC236}">
                <a16:creationId xmlns:a16="http://schemas.microsoft.com/office/drawing/2014/main" id="{D7DF1AE1-490B-B94D-A786-A90C14CBBA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210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31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2537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99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1351C-6E42-4B48-BF46-EB444BCB60C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112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1351C-6E42-4B48-BF46-EB444BCB60C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72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1351C-6E42-4B48-BF46-EB444BCB60C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045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1351C-6E42-4B48-BF46-EB444BCB60C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135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1351C-6E42-4B48-BF46-EB444BCB60C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270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1351C-6E42-4B48-BF46-EB444BCB60C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12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Образ слайда 1">
            <a:extLst>
              <a:ext uri="{FF2B5EF4-FFF2-40B4-BE49-F238E27FC236}">
                <a16:creationId xmlns:a16="http://schemas.microsoft.com/office/drawing/2014/main" id="{CBC22183-078C-3C4E-998E-2E29C3EDD1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Заметки 2">
            <a:extLst>
              <a:ext uri="{FF2B5EF4-FFF2-40B4-BE49-F238E27FC236}">
                <a16:creationId xmlns:a16="http://schemas.microsoft.com/office/drawing/2014/main" id="{434E7063-E818-484E-BDFA-61CACDC29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1351C-6E42-4B48-BF46-EB444BCB60C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44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Образ слайда 1">
            <a:extLst>
              <a:ext uri="{FF2B5EF4-FFF2-40B4-BE49-F238E27FC236}">
                <a16:creationId xmlns:a16="http://schemas.microsoft.com/office/drawing/2014/main" id="{0A7BB745-AD86-1142-A63B-37EF419BC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Заметки 2">
            <a:extLst>
              <a:ext uri="{FF2B5EF4-FFF2-40B4-BE49-F238E27FC236}">
                <a16:creationId xmlns:a16="http://schemas.microsoft.com/office/drawing/2014/main" id="{67915920-9207-D743-B8BC-23927E711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ru-RU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>
            <a:extLst>
              <a:ext uri="{FF2B5EF4-FFF2-40B4-BE49-F238E27FC236}">
                <a16:creationId xmlns:a16="http://schemas.microsoft.com/office/drawing/2014/main" id="{65D8F38F-618D-0541-97C2-5F48648A3F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Заметки 2">
            <a:extLst>
              <a:ext uri="{FF2B5EF4-FFF2-40B4-BE49-F238E27FC236}">
                <a16:creationId xmlns:a16="http://schemas.microsoft.com/office/drawing/2014/main" id="{D7DF1AE1-490B-B94D-A786-A90C14CBBA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03268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Образ слайда 1">
            <a:extLst>
              <a:ext uri="{FF2B5EF4-FFF2-40B4-BE49-F238E27FC236}">
                <a16:creationId xmlns:a16="http://schemas.microsoft.com/office/drawing/2014/main" id="{C77E9D73-1BDA-BE46-B4CA-DA53C06250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Заметки 2">
            <a:extLst>
              <a:ext uri="{FF2B5EF4-FFF2-40B4-BE49-F238E27FC236}">
                <a16:creationId xmlns:a16="http://schemas.microsoft.com/office/drawing/2014/main" id="{C7C82A56-3068-0548-8141-FDD6679E9B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2859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>
            <a:extLst>
              <a:ext uri="{FF2B5EF4-FFF2-40B4-BE49-F238E27FC236}">
                <a16:creationId xmlns:a16="http://schemas.microsoft.com/office/drawing/2014/main" id="{738055C6-4D75-BC44-A8F1-9CE1C5BC7F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Заметки 2">
            <a:extLst>
              <a:ext uri="{FF2B5EF4-FFF2-40B4-BE49-F238E27FC236}">
                <a16:creationId xmlns:a16="http://schemas.microsoft.com/office/drawing/2014/main" id="{4D0806A4-A896-0A4B-B0BC-58F83F632A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alt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77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42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993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36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9CC1-8E99-EC47-9B69-C3AA0A05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057E0-4366-CB4B-ADCC-881605A056C4}" type="datetime1">
              <a:rPr lang="ru-RU" smtClean="0"/>
              <a:t>17.06.2023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370-0979-A240-9949-2A594D29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F1A33-8FF8-5C4F-B439-DDBA853D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B45C4-E96B-354A-90A3-EDD7806D6B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1936ED-EF09-C746-81D6-2D7F9F2F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600EF-2506-7D4B-AE7E-A1FDFC1FD26D}" type="datetime1">
              <a:rPr lang="ru-RU" smtClean="0"/>
              <a:t>17.06.2023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A71A9F-6861-C54E-BDC7-2E2F3DB4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2C5EED-0EF5-5D4E-B430-3E00284E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20893-C8DB-E143-92EB-89FE41232E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5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AE2CD-F8A8-BD46-B63B-283F857F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578CA-5850-A743-8C43-0C165B512FE9}" type="datetime1">
              <a:rPr lang="ru-RU" smtClean="0"/>
              <a:t>17.06.2023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C25D5-8CD3-1043-B518-88342580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BE906-5E4F-2440-8CC2-665A6563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31472-D4AD-F142-99E8-91DE81E0B4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381B2-A754-9A46-842D-20D5619C3B10}"/>
              </a:ext>
            </a:extLst>
          </p:cNvPr>
          <p:cNvSpPr txBox="1"/>
          <p:nvPr/>
        </p:nvSpPr>
        <p:spPr>
          <a:xfrm>
            <a:off x="898525" y="971550"/>
            <a:ext cx="801688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2F7B5-51F4-B842-9C8A-6B349BC608F5}"/>
              </a:ext>
            </a:extLst>
          </p:cNvPr>
          <p:cNvSpPr txBox="1"/>
          <p:nvPr/>
        </p:nvSpPr>
        <p:spPr>
          <a:xfrm>
            <a:off x="9329738" y="2613025"/>
            <a:ext cx="8032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A415C82-1321-A04B-9C53-BD578626AB4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44564-F588-2B42-9C88-B6D4099097D4}" type="datetime1">
              <a:rPr lang="ru-RU" smtClean="0"/>
              <a:t>17.06.2023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1A1A23-428F-5E44-B988-9FE08B41948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8EEE4F-295F-F345-AD41-3B2763BEA5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3D097-68B4-4C45-91A0-C0D349E77A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F3DA-DAAC-A042-84A7-F9805BD8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27458-642B-EE49-AFC8-7BC15A068DE5}" type="datetime1">
              <a:rPr lang="ru-RU" smtClean="0"/>
              <a:t>17.06.2023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57F1-F2DC-F64E-AEB0-9D3DCCB7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21C6-8F10-7B4E-A621-D158003A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38BF8-A41A-7E49-A69E-BB1A478998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2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08BD8A4B-F7EC-E545-8D0E-E20E91BC6192}"/>
              </a:ext>
            </a:extLst>
          </p:cNvPr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4934B3A7-ABDD-C74D-A3DB-860B5211F903}"/>
              </a:ext>
            </a:extLst>
          </p:cNvPr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5276A95-3CC7-7E48-A1CB-365827A7C11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7043D-FE53-3948-A50E-9D97D846BFB6}" type="datetime1">
              <a:rPr lang="ru-RU" smtClean="0"/>
              <a:t>17.06.2023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2D4913D-B759-0342-A730-E54BB3AB2EB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3BEF55-443B-8441-B336-FE1AFC30BA3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502E0-5205-0A42-AB0A-CBFE576059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9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643D2A40-1CA5-F042-9B90-548AD8F2F5ED}"/>
              </a:ext>
            </a:extLst>
          </p:cNvPr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DF2F2357-2C05-0549-8BF9-36DEDCDC9219}"/>
              </a:ext>
            </a:extLst>
          </p:cNvPr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40CEC8F-28E3-D340-B8E1-2C1A273B23C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A0A35E-82F3-B24F-9F0B-5209474E1396}" type="datetime1">
              <a:rPr lang="ru-RU" smtClean="0"/>
              <a:t>17.06.2023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DC31C28-FD2F-374A-867A-F0A182F37E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C0A0AB8-2E99-AF46-892A-156E424D99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723EC-50D8-E742-917D-8BF617665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32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11B73-0BDD-2F4B-974D-653EE418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2C1F5-9905-3E42-8859-644C07128E73}" type="datetime1">
              <a:rPr lang="ru-RU" smtClean="0"/>
              <a:t>17.06.2023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D66BB-15D2-4A4E-BF9C-D8704BA0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F1BC4-1D72-844E-BF7D-10273A0C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11996-EA6B-6F47-A77D-81B395A3A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52B96-D897-6145-A62A-B4138410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CE3F3-EDFC-B14E-85FF-9F87FE8DFA59}" type="datetime1">
              <a:rPr lang="ru-RU" smtClean="0"/>
              <a:t>17.06.2023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1D6E9-78EE-7A46-8B42-CB30C8AF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1D81-D10E-F84B-B9FE-4BDB4176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62201-FC90-AF41-B71E-B65433146E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5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0151C-54EC-1E49-A0AD-8870BA5D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E9E5C-FA33-7D44-80A4-9538E4FFA641}" type="datetime1">
              <a:rPr lang="ru-RU" smtClean="0"/>
              <a:t>17.06.2023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0DFE5-ACA1-9B4A-B9FC-EFD6DE40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DBA32-1F5B-F842-838A-AF6A9EE5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F9589-BD15-5E4F-A963-C53AA2379D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0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2CB68-83E1-C842-9347-9346039C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66AD1-D760-C146-9846-9C54955A913D}" type="datetime1">
              <a:rPr lang="ru-RU" smtClean="0"/>
              <a:t>17.06.2023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74409-0F06-D04F-A433-1435395E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180-AF0E-A749-905E-822CBE54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2F7D1-8AA1-C84F-80E9-79499AE2A7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2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10E09E-4F1B-6443-B358-51A55AD7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16AF2-4B44-CF43-8D5B-884E89FDF33D}" type="datetime1">
              <a:rPr lang="ru-RU" smtClean="0"/>
              <a:t>17.06.2023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B9BBAD-0398-1548-86D2-0D05F721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7E136C-116E-6F43-B4EC-56724EE9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47BEC-E164-5243-B947-A48EA7349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1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247F7B0-DD96-254A-AB79-A3C344CF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6D9ED-24BF-CC4F-A1D0-696633417EE2}" type="datetime1">
              <a:rPr lang="ru-RU" smtClean="0"/>
              <a:t>17.06.2023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DECADB-E6F5-EF44-81B2-7438BCB8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046061-A29F-2541-80C5-5FD88746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F7660-8134-0F46-B9E0-CCCD90FDB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0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E19799D-404E-C741-A847-E3461EDC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4E0E7-41F1-8346-A84C-A4703660420D}" type="datetime1">
              <a:rPr lang="ru-RU" smtClean="0"/>
              <a:t>17.06.2023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817CBB-0656-084A-B153-B011A7D7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EA4593-6CAE-A749-8BA2-350DAE05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0D95D-6420-F449-96A5-9C1276E18D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2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E49D4B-C545-9A4C-B054-05391BA9E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3928D-4EBA-CE43-8D7A-C4A8057CBA01}" type="datetime1">
              <a:rPr lang="ru-RU" smtClean="0"/>
              <a:t>17.06.2023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0D5455F-10CD-8F43-9535-C020FBFF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F3C63C-17BF-DC4D-9B7C-6ABB024C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59806-7933-1444-A34A-140B8D80B1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9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75BAA1-60BD-EA42-B3AA-05EB04F4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675AA-CD9E-774E-8F36-2AC6D3639ABD}" type="datetime1">
              <a:rPr lang="ru-RU" smtClean="0"/>
              <a:t>17.06.2023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05DC82E-E5E1-9447-AAD6-047A7078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22652DA-1765-624C-97F2-1D93A446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AD217-D252-2A4A-9802-CAD8CBBC34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4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D6740FC-289C-4047-B935-E910A936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A4FA3-4C76-EE4F-83E7-51E401C58F8E}" type="datetime1">
              <a:rPr lang="ru-RU" smtClean="0"/>
              <a:t>17.06.2023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B6FF90-2F79-3349-BC24-66321AE5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C051EB-3E03-7C4D-8467-B72673C7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66BFE-4800-004E-A107-3215D034A2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0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>
            <a:extLst>
              <a:ext uri="{FF2B5EF4-FFF2-40B4-BE49-F238E27FC236}">
                <a16:creationId xmlns:a16="http://schemas.microsoft.com/office/drawing/2014/main" id="{9BC00EDC-37F9-EE46-982B-3F607DAE5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>
            <a:fillRect/>
          </a:stretch>
        </p:blipFill>
        <p:spPr bwMode="auto">
          <a:xfrm>
            <a:off x="0" y="2670175"/>
            <a:ext cx="4037013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6">
            <a:extLst>
              <a:ext uri="{FF2B5EF4-FFF2-40B4-BE49-F238E27FC236}">
                <a16:creationId xmlns:a16="http://schemas.microsoft.com/office/drawing/2014/main" id="{DF72C22D-AEE7-FD4F-8FA7-F1AA2E34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>
            <a:fillRect/>
          </a:stretch>
        </p:blipFill>
        <p:spPr bwMode="auto">
          <a:xfrm>
            <a:off x="0" y="2892425"/>
            <a:ext cx="1522413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B748F8-5FEB-9744-B928-311EB424D21B}"/>
              </a:ext>
            </a:extLst>
          </p:cNvPr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FAE1903B-62F1-E64F-87D8-BC493A79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>
            <a:fillRect/>
          </a:stretch>
        </p:blipFill>
        <p:spPr bwMode="auto">
          <a:xfrm>
            <a:off x="7999413" y="0"/>
            <a:ext cx="1603375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9">
            <a:extLst>
              <a:ext uri="{FF2B5EF4-FFF2-40B4-BE49-F238E27FC236}">
                <a16:creationId xmlns:a16="http://schemas.microsoft.com/office/drawing/2014/main" id="{C2259BDD-F72D-0149-8C84-87C032BC0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5D6A41-164E-974D-88CC-6250FFE24DD9}"/>
              </a:ext>
            </a:extLst>
          </p:cNvPr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Title Placeholder 1">
            <a:extLst>
              <a:ext uri="{FF2B5EF4-FFF2-40B4-BE49-F238E27FC236}">
                <a16:creationId xmlns:a16="http://schemas.microsoft.com/office/drawing/2014/main" id="{F1F6B4CC-1EFC-964A-8474-098771B99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6113" y="452438"/>
            <a:ext cx="9404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35" name="Text Placeholder 2">
            <a:extLst>
              <a:ext uri="{FF2B5EF4-FFF2-40B4-BE49-F238E27FC236}">
                <a16:creationId xmlns:a16="http://schemas.microsoft.com/office/drawing/2014/main" id="{B2DF6939-8990-3A45-8D1E-5F50652DD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03313" y="2052638"/>
            <a:ext cx="8947150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
Второй уровень
Третий уровень
Четвертый уровень
Пятый уровень</a:t>
            </a:r>
            <a:endParaRPr lang="en-US" alt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119B2-BEF3-354B-9199-6F5BE862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155238" y="1790700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E90607D-7AC3-A848-9A98-3567FA8DD6EA}" type="datetime1">
              <a:rPr lang="ru-RU" smtClean="0"/>
              <a:t>17.06.2023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F1CBF-1D46-954A-9A3F-F9808E4B1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8951118" y="3225007"/>
            <a:ext cx="3859213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9B78-D081-064C-8745-CD9FB4624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0352088" y="295275"/>
            <a:ext cx="83820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8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D540523-97A3-0347-A1D5-8EB275A4A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8" r:id="rId12"/>
    <p:sldLayoutId id="2147483765" r:id="rId13"/>
    <p:sldLayoutId id="2147483769" r:id="rId14"/>
    <p:sldLayoutId id="2147483770" r:id="rId15"/>
    <p:sldLayoutId id="2147483766" r:id="rId16"/>
    <p:sldLayoutId id="2147483767" r:id="rId1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2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2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2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2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2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jpe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jpe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>
            <a:extLst>
              <a:ext uri="{FF2B5EF4-FFF2-40B4-BE49-F238E27FC236}">
                <a16:creationId xmlns:a16="http://schemas.microsoft.com/office/drawing/2014/main" id="{5FABFAC2-5B77-7D4F-BDDB-F907D410C2B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20201" y="2372648"/>
            <a:ext cx="8350181" cy="1993535"/>
          </a:xfrm>
        </p:spPr>
        <p:txBody>
          <a:bodyPr anchor="ctr"/>
          <a:lstStyle/>
          <a:p>
            <a:pPr algn="ctr" eaLnBrk="1" hangingPunct="1"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многопользовательского интерфейса для общения в виртуальной реальности с использованием аватаров</a:t>
            </a:r>
            <a:endParaRPr lang="ru-RU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3" name="Прямоугольник 8">
            <a:extLst>
              <a:ext uri="{FF2B5EF4-FFF2-40B4-BE49-F238E27FC236}">
                <a16:creationId xmlns:a16="http://schemas.microsoft.com/office/drawing/2014/main" id="{057ABCEE-57D7-5346-9C4B-B994592DD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2" y="121938"/>
            <a:ext cx="11728174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ru-RU" sz="4000" b="1" dirty="0">
                <a:ln w="10160">
                  <a:solidFill>
                    <a:srgbClr val="DEADD5"/>
                  </a:solidFill>
                  <a:prstDash val="solid"/>
                </a:ln>
                <a:solidFill>
                  <a:srgbClr val="FAC3EB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ru-RU" sz="4000" b="1" dirty="0">
                <a:ln w="10160">
                  <a:solidFill>
                    <a:srgbClr val="DEADD5"/>
                  </a:solidFill>
                  <a:prstDash val="solid"/>
                </a:ln>
                <a:solidFill>
                  <a:srgbClr val="FAC3EB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КВАЛИФИКАЦИОННАЯ РАБОТА БАКАЛАВРА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dirty="0">
                <a:solidFill>
                  <a:srgbClr val="F9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484" name="Прямоугольник 2">
            <a:extLst>
              <a:ext uri="{FF2B5EF4-FFF2-40B4-BE49-F238E27FC236}">
                <a16:creationId xmlns:a16="http://schemas.microsoft.com/office/drawing/2014/main" id="{05ED821A-CDF2-2D41-BD50-63D45131E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74" y="5434013"/>
            <a:ext cx="26190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None/>
            </a:pPr>
            <a:r>
              <a:rPr lang="ru-RU" sz="2400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Катаранов</a:t>
            </a:r>
            <a:r>
              <a:rPr 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М.В.</a:t>
            </a:r>
          </a:p>
          <a:p>
            <a:pPr algn="r" eaLnBrk="1" hangingPunct="1">
              <a:spcBef>
                <a:spcPct val="0"/>
              </a:spcBef>
              <a:buClrTx/>
              <a:buSzTx/>
              <a:buNone/>
            </a:pPr>
            <a:r>
              <a:rPr 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Фомин А.В.</a:t>
            </a:r>
          </a:p>
          <a:p>
            <a:pPr algn="r" eaLnBrk="1" hangingPunct="1">
              <a:spcBef>
                <a:spcPct val="0"/>
              </a:spcBef>
              <a:buClrTx/>
              <a:buSzTx/>
              <a:buNone/>
            </a:pPr>
            <a:r>
              <a:rPr lang="ru-RU" alt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Майн Е.Е.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9EBE73-A165-2F49-8445-4A87FC19ABE8}"/>
              </a:ext>
            </a:extLst>
          </p:cNvPr>
          <p:cNvSpPr/>
          <p:nvPr/>
        </p:nvSpPr>
        <p:spPr>
          <a:xfrm>
            <a:off x="0" y="2491818"/>
            <a:ext cx="126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  <a:endParaRPr lang="ru-RU" sz="2400" dirty="0"/>
          </a:p>
        </p:txBody>
      </p:sp>
      <p:sp>
        <p:nvSpPr>
          <p:cNvPr id="7" name="Прямоугольник 5">
            <a:extLst>
              <a:ext uri="{FF2B5EF4-FFF2-40B4-BE49-F238E27FC236}">
                <a16:creationId xmlns:a16="http://schemas.microsoft.com/office/drawing/2014/main" id="{79A0A119-1660-4639-8289-E42FA9D43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27" y="5453639"/>
            <a:ext cx="689037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4933</a:t>
            </a: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к. т. н., доц.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Консультант преп.</a:t>
            </a:r>
            <a:endParaRPr lang="ru-RU" altLang="ru-RU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screenshot">
            <a:extLst>
              <a:ext uri="{FF2B5EF4-FFF2-40B4-BE49-F238E27FC236}">
                <a16:creationId xmlns:a16="http://schemas.microsoft.com/office/drawing/2014/main" id="{E61BE5A1-1ABA-43D2-882E-D01DB21F17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718327"/>
            <a:ext cx="1800000" cy="142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screenshot">
            <a:extLst>
              <a:ext uri="{FF2B5EF4-FFF2-40B4-BE49-F238E27FC236}">
                <a16:creationId xmlns:a16="http://schemas.microsoft.com/office/drawing/2014/main" id="{3B6F9F09-AB83-46F7-B625-CBDA30A85C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82" y="710388"/>
            <a:ext cx="1800000" cy="11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screenshot">
            <a:extLst>
              <a:ext uri="{FF2B5EF4-FFF2-40B4-BE49-F238E27FC236}">
                <a16:creationId xmlns:a16="http://schemas.microsoft.com/office/drawing/2014/main" id="{586F7F05-8F71-494E-A26C-D335EB6DB8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70" y="727417"/>
            <a:ext cx="1800000" cy="101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screenshot">
            <a:extLst>
              <a:ext uri="{FF2B5EF4-FFF2-40B4-BE49-F238E27FC236}">
                <a16:creationId xmlns:a16="http://schemas.microsoft.com/office/drawing/2014/main" id="{07ADC8FD-EE12-4D48-B159-FA8D54B4BB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64" y="727417"/>
            <a:ext cx="1800000" cy="90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 descr="screenshot">
            <a:extLst>
              <a:ext uri="{FF2B5EF4-FFF2-40B4-BE49-F238E27FC236}">
                <a16:creationId xmlns:a16="http://schemas.microsoft.com/office/drawing/2014/main" id="{180FBD97-1F1A-44DE-A280-5716807C9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76" y="727417"/>
            <a:ext cx="1800000" cy="111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F4DBCA0-F8BC-424C-B07A-65A28EA194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3135382"/>
            <a:ext cx="1800000" cy="152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951018-43E8-4E7D-9014-BD255D7FDA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59" y="2109487"/>
            <a:ext cx="1800000" cy="10258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DD4BF39-4D12-4C78-8FC1-BCEA9181F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9490" y="1820107"/>
            <a:ext cx="1800000" cy="16936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6B4FA55-C076-4D4A-B143-8B9A08E163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8754" y="1841582"/>
            <a:ext cx="1800000" cy="223182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37E13BC-BF05-40A7-A44B-5B6B295D19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0021" y="1757641"/>
            <a:ext cx="1800000" cy="159456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EFA56B-108D-4558-87AE-CFDE4B2DDA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7131" y="1630751"/>
            <a:ext cx="1800000" cy="225341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83EF992-C968-411C-A557-DE8C4C946D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3576" y="3340735"/>
            <a:ext cx="1800000" cy="126339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0200C1-2A37-45C0-AF12-364D379860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7939" y="3513739"/>
            <a:ext cx="1800000" cy="205750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4EE5806-0CB1-4C07-B162-DD087300BB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100" y="4658190"/>
            <a:ext cx="1800000" cy="1956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056D951-5CE7-40FC-8CCB-E3B0DF11A6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9490" y="4073404"/>
            <a:ext cx="1800000" cy="218705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FA0B798-5CB8-4EED-BB7D-0B76CD8667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76719" y="1599112"/>
            <a:ext cx="1376536" cy="136536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A46184C-1F37-4556-8E62-F52841D090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992" y="4556780"/>
            <a:ext cx="1800000" cy="153709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9112D9-B8C1-4DBA-97AA-8AABB2D04E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17131" y="3857175"/>
            <a:ext cx="1800000" cy="2456941"/>
          </a:xfrm>
          <a:prstGeom prst="rect">
            <a:avLst/>
          </a:prstGeom>
        </p:spPr>
      </p:pic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68D04A4C-66C3-45E4-8C4A-0FCECA639EBB}"/>
              </a:ext>
            </a:extLst>
          </p:cNvPr>
          <p:cNvSpPr txBox="1">
            <a:spLocks/>
          </p:cNvSpPr>
          <p:nvPr/>
        </p:nvSpPr>
        <p:spPr bwMode="auto">
          <a:xfrm>
            <a:off x="151100" y="60038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8D6EEA6-EF7F-41F9-AA72-569D173214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32011" y="1630751"/>
            <a:ext cx="1755328" cy="283998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C22FBF4-3F92-4B08-924D-498AF7592E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42134" y="5571245"/>
            <a:ext cx="1800000" cy="98080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7D8A41-D8CD-4DFE-B2AA-4DB4D31CFB8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09675" y="4439465"/>
            <a:ext cx="1755328" cy="110230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9B96117-1A74-4770-A2A3-830815C8723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05521" y="5332162"/>
            <a:ext cx="1336189" cy="138272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8F97004-3514-460C-8CFC-547ACF130B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05521" y="2957493"/>
            <a:ext cx="1347734" cy="2399009"/>
          </a:xfrm>
          <a:prstGeom prst="rect">
            <a:avLst/>
          </a:prstGeom>
        </p:spPr>
      </p:pic>
      <p:sp>
        <p:nvSpPr>
          <p:cNvPr id="34" name="Номер слайда 1">
            <a:extLst>
              <a:ext uri="{FF2B5EF4-FFF2-40B4-BE49-F238E27FC236}">
                <a16:creationId xmlns:a16="http://schemas.microsoft.com/office/drawing/2014/main" id="{ACB5A497-DAC2-4E8F-A993-ADDEA908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10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4220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EB14CC-D69D-423A-8AE6-63141F2F9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8" y="1117590"/>
            <a:ext cx="3060000" cy="2512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AB595-47C5-4E06-A3F0-C470C63C6A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0708" y="1128386"/>
            <a:ext cx="3060000" cy="24905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BE362B-3577-437C-9CE7-6FE24EEF9C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10036"/>
            <a:ext cx="3060000" cy="25364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974537-B115-4290-9BFA-16DD9105EB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98" y="3701713"/>
            <a:ext cx="3060000" cy="24079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1DE0C4-CBD1-4E32-AA2C-F1D2C07142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0618" y="3681313"/>
            <a:ext cx="3060000" cy="25455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73CCCE-7AC9-419F-8832-A8B44951E5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6000" y="1110035"/>
            <a:ext cx="3060000" cy="25547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D295136-0BBB-418D-A43A-FB95271A061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869" y="3701713"/>
            <a:ext cx="3060000" cy="2582296"/>
          </a:xfrm>
          <a:prstGeom prst="rect">
            <a:avLst/>
          </a:prstGeom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6DB39D67-FB3D-404C-A046-A5F011F62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8" y="620712"/>
            <a:ext cx="12192000" cy="472813"/>
          </a:xfrm>
        </p:spPr>
        <p:txBody>
          <a:bodyPr wrap="square" lIns="36000" tIns="36000" rIns="36000" bIns="36000">
            <a:spAutoFit/>
          </a:bodyPr>
          <a:lstStyle/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аватаров созданы при помощи сервиса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Ready Player Me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E11F5066-8D85-4061-ABE2-A56D2D9D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11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1C167A4-A67C-4946-97B4-59B81159A9A8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моделей аватаров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6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3B8DD4E-DA24-40FE-866D-202FC61D0007}"/>
              </a:ext>
            </a:extLst>
          </p:cNvPr>
          <p:cNvSpPr txBox="1"/>
          <p:nvPr/>
        </p:nvSpPr>
        <p:spPr>
          <a:xfrm>
            <a:off x="5818518" y="5230330"/>
            <a:ext cx="63734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синхронизации параметров объектов с сервером используются компоненты: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PhotonView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PhotonRigidBodyView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PhotonTransformView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F00DF7-3053-49CA-8809-85F041C332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98" y="883562"/>
            <a:ext cx="4680000" cy="229294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9F9053-C344-4118-A796-674FC583F5E1}"/>
              </a:ext>
            </a:extLst>
          </p:cNvPr>
          <p:cNvSpPr/>
          <p:nvPr/>
        </p:nvSpPr>
        <p:spPr>
          <a:xfrm>
            <a:off x="806416" y="3256623"/>
            <a:ext cx="4230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Настойка серверной части</a:t>
            </a:r>
            <a:endParaRPr lang="ru-RU" sz="2800" dirty="0">
              <a:solidFill>
                <a:srgbClr val="FFFF00"/>
              </a:solidFill>
            </a:endParaRPr>
          </a:p>
        </p:txBody>
      </p:sp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9F9832CC-0FEC-4A3B-BE5D-5942CAA8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12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AA8B164-41E6-4911-BB04-C6337C71C669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многопользовательского </a:t>
            </a:r>
            <a:r>
              <a:rPr lang="en-US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 </a:t>
            </a: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AFB1757-B46C-49E5-A495-2B1DA80D28B1}"/>
              </a:ext>
            </a:extLst>
          </p:cNvPr>
          <p:cNvSpPr/>
          <p:nvPr/>
        </p:nvSpPr>
        <p:spPr>
          <a:xfrm>
            <a:off x="6883814" y="2636983"/>
            <a:ext cx="41214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Конфигурация в проекте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A1CEF7-E675-4506-908F-31911882B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528" y="878738"/>
            <a:ext cx="4680000" cy="168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3EB398-7FD4-435C-BF08-CB3627283F03}"/>
              </a:ext>
            </a:extLst>
          </p:cNvPr>
          <p:cNvSpPr txBox="1"/>
          <p:nvPr/>
        </p:nvSpPr>
        <p:spPr>
          <a:xfrm>
            <a:off x="52564" y="3779843"/>
            <a:ext cx="594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взаимодействия с приложениями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созданы следующие скрипты: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NetworkManager.cs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NetworkPlayer.cs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NetworkVariables.cs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OwnershipTransfer.cs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RigidBodySycn.cs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4E3CF-6D54-4A0C-9CF0-6E14DF0CAB31}"/>
              </a:ext>
            </a:extLst>
          </p:cNvPr>
          <p:cNvSpPr txBox="1"/>
          <p:nvPr/>
        </p:nvSpPr>
        <p:spPr>
          <a:xfrm>
            <a:off x="5818518" y="3157177"/>
            <a:ext cx="63734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реализации голосового чата в сценах присутствуют компоненты: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VoiceLogger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PunVoiceClient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PhotonVoiceView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826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8CADC2-655C-40D1-8BEC-F666DCB8E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08" y="766711"/>
            <a:ext cx="6187751" cy="52905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B6D34BEE-B4DF-460D-B138-E4FAA874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13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D0BFA4A-1209-41AF-B0BD-C8D070E9B22F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r>
              <a:rPr lang="ru-RU" sz="3600" b="1" dirty="0" err="1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аватара</a:t>
            </a: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пользователя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CD9A44-3E4A-4047-85FC-1FAF45ED5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68" b="9804"/>
          <a:stretch/>
        </p:blipFill>
        <p:spPr>
          <a:xfrm>
            <a:off x="7659968" y="890733"/>
            <a:ext cx="4029124" cy="4562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D9EC3B9-73BD-4A5D-A0BF-F010417D3795}"/>
              </a:ext>
            </a:extLst>
          </p:cNvPr>
          <p:cNvSpPr/>
          <p:nvPr/>
        </p:nvSpPr>
        <p:spPr>
          <a:xfrm>
            <a:off x="502907" y="6052243"/>
            <a:ext cx="6187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Аватара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пользователя в проекте</a:t>
            </a:r>
            <a:endParaRPr lang="ru-RU" sz="2800" dirty="0">
              <a:solidFill>
                <a:srgbClr val="FFFF0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861B3DD-1113-4F91-864B-E6926C184936}"/>
              </a:ext>
            </a:extLst>
          </p:cNvPr>
          <p:cNvSpPr/>
          <p:nvPr/>
        </p:nvSpPr>
        <p:spPr>
          <a:xfrm>
            <a:off x="8057169" y="5573724"/>
            <a:ext cx="360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Собранный аватар</a:t>
            </a:r>
            <a:endParaRPr lang="ru-RU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B6D34BEE-B4DF-460D-B138-E4FAA874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14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D0BFA4A-1209-41AF-B0BD-C8D070E9B22F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uFill>
                  <a:solidFill>
                    <a:srgbClr val="7ABCA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клиента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E3903A-95EF-4378-AF32-53EFDEC6D6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916" y="1778732"/>
            <a:ext cx="8068167" cy="4539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012583B-CDF6-4CB1-B11F-CCEBFCEB1A31}"/>
              </a:ext>
            </a:extLst>
          </p:cNvPr>
          <p:cNvSpPr/>
          <p:nvPr/>
        </p:nvSpPr>
        <p:spPr>
          <a:xfrm>
            <a:off x="-288140" y="749501"/>
            <a:ext cx="9976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 для  подключения к серверу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6896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23185E-6C35-4D4B-9943-6B6386A6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05" y="3575344"/>
            <a:ext cx="4680000" cy="3323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C3F8CC-6551-40F6-8723-C906B5F4F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354" y="559913"/>
            <a:ext cx="4680000" cy="3222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FCBE98-6A96-4BBE-988B-993EEDCB9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053" y="766711"/>
            <a:ext cx="4481301" cy="2808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0A5D45-12EC-414A-8A90-0383C15A55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3215" r="28405"/>
          <a:stretch/>
        </p:blipFill>
        <p:spPr>
          <a:xfrm>
            <a:off x="2941284" y="3699530"/>
            <a:ext cx="4193424" cy="3240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83AD999F-B466-4483-A08D-64CB1803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1108"/>
            <a:ext cx="3084843" cy="2057862"/>
          </a:xfrm>
        </p:spPr>
        <p:txBody>
          <a:bodyPr wrap="square" lIns="36000" tIns="36000" rIns="36000" bIns="36000">
            <a:spAutoFit/>
          </a:bodyPr>
          <a:lstStyle/>
          <a:p>
            <a:pPr marL="0" indent="0" algn="just">
              <a:buNone/>
            </a:pPr>
            <a:r>
              <a:rPr lang="ru-RU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</a:t>
            </a:r>
            <a:r>
              <a:rPr lang="en-US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сцены:</a:t>
            </a:r>
          </a:p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Lobby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AliceRoom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LabRoom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Номер слайда 1">
            <a:extLst>
              <a:ext uri="{FF2B5EF4-FFF2-40B4-BE49-F238E27FC236}">
                <a16:creationId xmlns:a16="http://schemas.microsoft.com/office/drawing/2014/main" id="{9EF20101-9CC8-4CCC-8397-B61A6D71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15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88FAB4D-66D3-48F3-9244-1F451DF00554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проекта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400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2EAFD96-F7B5-4F53-B685-B72BFCC93D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8" y="954194"/>
            <a:ext cx="7200000" cy="40509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DB34C9-763B-46EC-B9AC-E601546A53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132" y="2298924"/>
            <a:ext cx="7200000" cy="4046666"/>
          </a:xfrm>
          <a:prstGeom prst="rect">
            <a:avLst/>
          </a:prstGeom>
        </p:spPr>
      </p:pic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F75916E8-FFB0-43DB-8BCB-011B1BCA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16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ACEC423D-9A8B-4DF5-8712-AE4C166009F3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 разработанного приложения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3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2267FE-C9F2-4619-8817-533CD40FD1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766712"/>
            <a:ext cx="5400000" cy="3038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55E1BD-4930-47B2-89EB-9F35FF9161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012" y="766712"/>
            <a:ext cx="5400000" cy="30381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E3D8BE-0856-40E3-9EC7-D5FD8D6CD5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000" y="3804887"/>
            <a:ext cx="5400000" cy="3041985"/>
          </a:xfrm>
          <a:prstGeom prst="rect">
            <a:avLst/>
          </a:prstGeom>
        </p:spPr>
      </p:pic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F75916E8-FFB0-43DB-8BCB-011B1BCA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17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ACEC423D-9A8B-4DF5-8712-AE4C166009F3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 разработанного приложения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92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82A363-7A05-4F9A-9204-32FFBA7A69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00" y="2715345"/>
            <a:ext cx="7200000" cy="40509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8C5DD8-C178-4F73-A00A-DAA0F83633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514" y="766711"/>
            <a:ext cx="7200000" cy="4061061"/>
          </a:xfrm>
          <a:prstGeom prst="rect">
            <a:avLst/>
          </a:prstGeom>
        </p:spPr>
      </p:pic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F75916E8-FFB0-43DB-8BCB-011B1BCA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18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ACEC423D-9A8B-4DF5-8712-AE4C166009F3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 разработанного приложения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72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E363C29-D5C5-425D-A9B3-5A800470DC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012" y="2185793"/>
            <a:ext cx="7200000" cy="40559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6F7CEB-BAC1-417B-B31E-42B55E0F59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766711"/>
            <a:ext cx="7200000" cy="4050900"/>
          </a:xfrm>
          <a:prstGeom prst="rect">
            <a:avLst/>
          </a:prstGeom>
        </p:spPr>
      </p:pic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F75916E8-FFB0-43DB-8BCB-011B1BCA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19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ACEC423D-9A8B-4DF5-8712-AE4C166009F3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 разработанного приложения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18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039FBB2-73E2-48E2-B40E-962E3E28CBD9}"/>
              </a:ext>
            </a:extLst>
          </p:cNvPr>
          <p:cNvSpPr/>
          <p:nvPr/>
        </p:nvSpPr>
        <p:spPr>
          <a:xfrm>
            <a:off x="6483927" y="3083235"/>
            <a:ext cx="561758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spcBef>
                <a:spcPts val="0"/>
              </a:spcBef>
              <a:buNone/>
            </a:pPr>
            <a:r>
              <a:rPr lang="ru-RU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Сейчас общество нуждается в таком программном обеспечении, которое позволит не только обеспечить вербальное общение на дистанционном занятии, но и создаст эффект реального присутствия в аудитории.  </a:t>
            </a:r>
          </a:p>
        </p:txBody>
      </p:sp>
      <p:sp>
        <p:nvSpPr>
          <p:cNvPr id="22530" name="Объект 2">
            <a:extLst>
              <a:ext uri="{FF2B5EF4-FFF2-40B4-BE49-F238E27FC236}">
                <a16:creationId xmlns:a16="http://schemas.microsoft.com/office/drawing/2014/main" id="{CF41BEBE-4233-C547-922E-E572E7966B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3988" y="1270730"/>
            <a:ext cx="5942012" cy="5243443"/>
          </a:xfrm>
        </p:spPr>
        <p:txBody>
          <a:bodyPr/>
          <a:lstStyle/>
          <a:p>
            <a:pPr marL="0" indent="0" algn="just" eaLnBrk="1" hangingPunct="1">
              <a:spcBef>
                <a:spcPts val="0"/>
              </a:spcBef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Одним из приоритетов цифровой трансформации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РФ является увеличение доли отечественных информационных систем, используемых в образовательных организациях. В целях формирования обучающего информационного пространства студентов необходимо усовершенствовать систему дистанционных образовательных технологии.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8B7ADA-7E80-4D66-9696-25C354F8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3927" y="0"/>
            <a:ext cx="5708073" cy="32390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B52D91C-7731-4C90-B202-6813655627E6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9C3EB"/>
                </a:solidFill>
                <a:uFill>
                  <a:solidFill>
                    <a:srgbClr val="7ABCA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FFC5B08A-F6F5-41BE-A18D-44E11974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2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6F66F9B-3F3D-49B6-BE43-119C372530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1514" y="958058"/>
            <a:ext cx="7200000" cy="40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F02D4CC-805E-438F-B52E-3A5AB3C426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988" y="2467507"/>
            <a:ext cx="7200000" cy="40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F75916E8-FFB0-43DB-8BCB-011B1BCA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20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ACEC423D-9A8B-4DF5-8712-AE4C166009F3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 разработанного приложения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4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0FBD1-EE15-44EA-B0C4-C225E96CC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12" y="1771341"/>
            <a:ext cx="7200000" cy="454276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68B3792-FBF1-4849-9CC3-E313957CF6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988" y="766711"/>
            <a:ext cx="7200000" cy="40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F75916E8-FFB0-43DB-8BCB-011B1BCA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21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ACEC423D-9A8B-4DF5-8712-AE4C166009F3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 разработанного приложения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40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F75916E8-FFB0-43DB-8BCB-011B1BCA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22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ACEC423D-9A8B-4DF5-8712-AE4C166009F3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 разработанного приложения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AF3B06-EEFA-4328-B1BE-D8A541A69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67" t="15886" r="16166" b="23493"/>
          <a:stretch/>
        </p:blipFill>
        <p:spPr>
          <a:xfrm>
            <a:off x="6299458" y="2084372"/>
            <a:ext cx="4592320" cy="41574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46A730-DBBF-463A-B895-50E02EAA8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" y="1089436"/>
            <a:ext cx="5400000" cy="41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5CCBC89-C498-4378-9F8C-01CCD928A0E2}"/>
              </a:ext>
            </a:extLst>
          </p:cNvPr>
          <p:cNvSpPr/>
          <p:nvPr/>
        </p:nvSpPr>
        <p:spPr>
          <a:xfrm>
            <a:off x="153988" y="1030365"/>
            <a:ext cx="1180006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 разработан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многопользовательский интерфейс для общения в виртуальной реальности с использованием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аватаров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Экспериментальная проверка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показала</a:t>
            </a:r>
            <a:r>
              <a:rPr lang="ru-RU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работоспособность экспериментального образца многопользовательского приложения на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устройствах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 применения: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образование, исследование, рынок игровых приложений, соц. сети.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7A8B1D68-0A7B-4A7D-8AB4-41D399CA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23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3346D5F-7E8A-42CF-A69F-8618C0D58620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uFill>
                  <a:solidFill>
                    <a:srgbClr val="7ABCA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A9CBC1-4169-40D2-BA12-9BB711F3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514" y="3831132"/>
            <a:ext cx="3600000" cy="21710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CCEF25C-3826-47FA-AB66-01D3E15AB626}"/>
              </a:ext>
            </a:extLst>
          </p:cNvPr>
          <p:cNvSpPr/>
          <p:nvPr/>
        </p:nvSpPr>
        <p:spPr>
          <a:xfrm>
            <a:off x="153988" y="3831132"/>
            <a:ext cx="834752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2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период обучения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принял участие в демонстрационном экзамене по стандартам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WorldSkills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>
            <a:extLst>
              <a:ext uri="{FF2B5EF4-FFF2-40B4-BE49-F238E27FC236}">
                <a16:creationId xmlns:a16="http://schemas.microsoft.com/office/drawing/2014/main" id="{5FABFAC2-5B77-7D4F-BDDB-F907D410C2B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88700" y="1445497"/>
            <a:ext cx="9614599" cy="1323439"/>
          </a:xfrm>
        </p:spPr>
        <p:txBody>
          <a:bodyPr anchor="ctr"/>
          <a:lstStyle/>
          <a:p>
            <a:pPr algn="ctr" eaLnBrk="1" hangingPunct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многопользовательского интерфейса для общения в виртуальной реальности с использованием аватаров</a:t>
            </a:r>
            <a:endParaRPr lang="ru-RU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2" name="Прямоугольник 5">
            <a:extLst>
              <a:ext uri="{FF2B5EF4-FFF2-40B4-BE49-F238E27FC236}">
                <a16:creationId xmlns:a16="http://schemas.microsoft.com/office/drawing/2014/main" id="{724A57FF-9CD2-C143-9FF8-5CB9B4EDD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04" y="5434013"/>
            <a:ext cx="689037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4933</a:t>
            </a: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к. т. н., доц.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Консультант преп.</a:t>
            </a:r>
            <a:endParaRPr lang="ru-RU" altLang="ru-RU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3" name="Прямоугольник 8">
            <a:extLst>
              <a:ext uri="{FF2B5EF4-FFF2-40B4-BE49-F238E27FC236}">
                <a16:creationId xmlns:a16="http://schemas.microsoft.com/office/drawing/2014/main" id="{057ABCEE-57D7-5346-9C4B-B994592DD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2" y="223658"/>
            <a:ext cx="1172817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r>
              <a:rPr lang="ru-RU" sz="4000" b="1" dirty="0">
                <a:ln w="10160">
                  <a:solidFill>
                    <a:srgbClr val="DEADD5"/>
                  </a:solidFill>
                  <a:prstDash val="solid"/>
                </a:ln>
                <a:solidFill>
                  <a:srgbClr val="FAC3EB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</a:t>
            </a:r>
          </a:p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r>
              <a:rPr lang="ru-RU" sz="4000" b="1" dirty="0">
                <a:ln w="10160">
                  <a:solidFill>
                    <a:srgbClr val="DEADD5"/>
                  </a:solidFill>
                  <a:prstDash val="solid"/>
                </a:ln>
                <a:solidFill>
                  <a:srgbClr val="FAC3EB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КВАЛИФИКАЦИОННАЯ РАБОТА БАКАЛАВРА</a:t>
            </a:r>
          </a:p>
        </p:txBody>
      </p:sp>
      <p:sp>
        <p:nvSpPr>
          <p:cNvPr id="20484" name="Прямоугольник 2">
            <a:extLst>
              <a:ext uri="{FF2B5EF4-FFF2-40B4-BE49-F238E27FC236}">
                <a16:creationId xmlns:a16="http://schemas.microsoft.com/office/drawing/2014/main" id="{05ED821A-CDF2-2D41-BD50-63D45131E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74" y="5434013"/>
            <a:ext cx="26190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None/>
            </a:pPr>
            <a:r>
              <a:rPr lang="ru-RU" sz="2400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Катаранов</a:t>
            </a:r>
            <a:r>
              <a:rPr 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М.В.</a:t>
            </a:r>
          </a:p>
          <a:p>
            <a:pPr algn="r" eaLnBrk="1" hangingPunct="1">
              <a:spcBef>
                <a:spcPct val="0"/>
              </a:spcBef>
              <a:buClrTx/>
              <a:buSzTx/>
              <a:buNone/>
            </a:pPr>
            <a:r>
              <a:rPr 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Фомин А.В.</a:t>
            </a:r>
          </a:p>
          <a:p>
            <a:pPr algn="r" eaLnBrk="1" hangingPunct="1">
              <a:spcBef>
                <a:spcPct val="0"/>
              </a:spcBef>
              <a:buClrTx/>
              <a:buSzTx/>
              <a:buNone/>
            </a:pPr>
            <a:r>
              <a:rPr lang="ru-RU" altLang="ru-RU" sz="24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Майн Е.Е.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9EBE73-A165-2F49-8445-4A87FC19ABE8}"/>
              </a:ext>
            </a:extLst>
          </p:cNvPr>
          <p:cNvSpPr/>
          <p:nvPr/>
        </p:nvSpPr>
        <p:spPr>
          <a:xfrm>
            <a:off x="0" y="1705643"/>
            <a:ext cx="126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  <a:endParaRPr lang="ru-RU" sz="24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48C0C2-A1B6-4BA4-A5DD-C78DB79AC72C}"/>
              </a:ext>
            </a:extLst>
          </p:cNvPr>
          <p:cNvSpPr txBox="1">
            <a:spLocks/>
          </p:cNvSpPr>
          <p:nvPr/>
        </p:nvSpPr>
        <p:spPr bwMode="auto">
          <a:xfrm>
            <a:off x="1" y="3149599"/>
            <a:ext cx="12191999" cy="93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5400" b="1" dirty="0">
                <a:solidFill>
                  <a:schemeClr val="tx1"/>
                </a:solidFill>
                <a:uFill>
                  <a:solidFill>
                    <a:srgbClr val="7ABCA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4800" b="1" dirty="0">
              <a:solidFill>
                <a:schemeClr val="tx1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7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DB531E8-D9BD-2344-80BF-13F84A3FD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1762"/>
            <a:ext cx="12004675" cy="1133965"/>
          </a:xfrm>
        </p:spPr>
        <p:txBody>
          <a:bodyPr wrap="square" lIns="90000" rtlCol="0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многопользовательского приложения виртуальной реальности с голосовым чатом и аватарами для проведение дистанционных занятий.</a:t>
            </a:r>
          </a:p>
        </p:txBody>
      </p:sp>
      <p:sp>
        <p:nvSpPr>
          <p:cNvPr id="26627" name="Прямоугольник 3">
            <a:extLst>
              <a:ext uri="{FF2B5EF4-FFF2-40B4-BE49-F238E27FC236}">
                <a16:creationId xmlns:a16="http://schemas.microsoft.com/office/drawing/2014/main" id="{4B3184AB-D651-A046-AE75-C1B7F3A6C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82676"/>
            <a:ext cx="1219200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buNone/>
            </a:pP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цели должны быть решены следующие задачи: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изучение способов и инструментов для создания многопользовательского приложения;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изучение видов аватаров в различных многопользовательских приложениях;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составление сравнительного анализа игровых движков, подходящих для создания многопользовательского </a:t>
            </a:r>
            <a:r>
              <a:rPr lang="en-US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VR</a:t>
            </a: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-приложения;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выработка технических требований к разрабатываемой программе;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разработка архитектуры системы;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создание VR-проекта с </a:t>
            </a:r>
            <a:r>
              <a:rPr lang="ru-RU" sz="2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мультюзером</a:t>
            </a: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реализация голосового общения в </a:t>
            </a:r>
            <a:r>
              <a:rPr lang="ru-RU" sz="2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мультиюзере</a:t>
            </a: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ru-RU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проведение тестирования разработанного приложения.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85977716-94DE-41BC-8BE4-488D9C82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3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8E52239-BFEE-40B1-BF13-C2B5EF7D5A33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9C3EB"/>
                </a:solidFill>
                <a:uFill>
                  <a:solidFill>
                    <a:srgbClr val="7ABCA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88A2E14-F52D-554C-8379-DD7127629B00}"/>
              </a:ext>
            </a:extLst>
          </p:cNvPr>
          <p:cNvSpPr/>
          <p:nvPr/>
        </p:nvSpPr>
        <p:spPr>
          <a:xfrm>
            <a:off x="153988" y="4069954"/>
            <a:ext cx="914400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Сетевое решение для многопользовательского приложения 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</a:t>
            </a:r>
            <a:endParaRPr lang="ru-RU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A4018E-869A-4866-8526-60EF86A0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9993" y="2444467"/>
            <a:ext cx="1620000" cy="162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CDB4ED2-41B1-4E7E-94B2-3B705AE3686A}"/>
              </a:ext>
            </a:extLst>
          </p:cNvPr>
          <p:cNvSpPr/>
          <p:nvPr/>
        </p:nvSpPr>
        <p:spPr>
          <a:xfrm>
            <a:off x="153988" y="2444467"/>
            <a:ext cx="3898807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Игровой движок 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endParaRPr lang="ru-RU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C09744E-6C59-4DED-8A89-ED12995589DD}"/>
              </a:ext>
            </a:extLst>
          </p:cNvPr>
          <p:cNvSpPr/>
          <p:nvPr/>
        </p:nvSpPr>
        <p:spPr>
          <a:xfrm>
            <a:off x="153988" y="618723"/>
            <a:ext cx="7834452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Графическое редактор для 3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моделирования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Blender</a:t>
            </a:r>
            <a:endParaRPr lang="ru-RU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19A22BC-F5DF-4799-BE77-7FB624B11DB3}"/>
              </a:ext>
            </a:extLst>
          </p:cNvPr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9671" y="766711"/>
            <a:ext cx="205175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1A41D7E8-22E7-4A34-822C-006286DE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4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4AF2CAD-96A9-4BFF-B6F6-0FE0D9EBE91D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9C3EB"/>
                </a:solidFill>
                <a:uFill>
                  <a:solidFill>
                    <a:srgbClr val="7ABCA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разработки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55B340-34FF-4073-810C-0397B954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99" y="4596587"/>
            <a:ext cx="2160794" cy="162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E803BB-BFCA-47B6-94B2-D70EB3F56F6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89993" y="4852970"/>
            <a:ext cx="3600000" cy="10800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7178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F31D63-F89D-49DB-89DB-5F3E35DE0206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7" b="15244"/>
          <a:stretch/>
        </p:blipFill>
        <p:spPr bwMode="auto">
          <a:xfrm>
            <a:off x="90486" y="2803071"/>
            <a:ext cx="5304273" cy="380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BE32E7-9B8D-4244-A96E-901F805AF88B}"/>
              </a:ext>
            </a:extLst>
          </p:cNvPr>
          <p:cNvPicPr/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99293" y="104867"/>
            <a:ext cx="4100345" cy="3388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22" name="Объект 2">
            <a:extLst>
              <a:ext uri="{FF2B5EF4-FFF2-40B4-BE49-F238E27FC236}">
                <a16:creationId xmlns:a16="http://schemas.microsoft.com/office/drawing/2014/main" id="{01604AE9-BBC7-3E4E-B780-B14E4E8E91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5491" y="633246"/>
            <a:ext cx="7822299" cy="2046714"/>
          </a:xfrm>
        </p:spPr>
        <p:txBody>
          <a:bodyPr>
            <a:spAutoFit/>
          </a:bodyPr>
          <a:lstStyle/>
          <a:p>
            <a:pPr marL="0" indent="0" algn="just" eaLnBrk="1" hangingPunct="1">
              <a:spcBef>
                <a:spcPts val="600"/>
              </a:spcBef>
              <a:buNone/>
            </a:pPr>
            <a:r>
              <a:rPr lang="ru-RU" alt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Аналогами разработанного приложение являются:</a:t>
            </a:r>
          </a:p>
          <a:p>
            <a:pPr marL="857250" lvl="1" indent="-457200" algn="just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Развлекательное приложение </a:t>
            </a:r>
            <a:r>
              <a:rPr lang="en-US" alt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VRChat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57250" lvl="1" indent="-457200" algn="just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Отечественное приложение для дизайнеров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Softspace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 algn="just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Социальная сеть </a:t>
            </a:r>
            <a:r>
              <a:rPr lang="en-US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 Worlds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компании 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Meta Horizon Worlds current and future state Inside Telecom – - Inside  Telecom">
            <a:extLst>
              <a:ext uri="{FF2B5EF4-FFF2-40B4-BE49-F238E27FC236}">
                <a16:creationId xmlns:a16="http://schemas.microsoft.com/office/drawing/2014/main" id="{C0AF5DDF-4834-4EDE-8A30-FB5602AE9282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69" t="10261" r="14524"/>
          <a:stretch/>
        </p:blipFill>
        <p:spPr bwMode="auto">
          <a:xfrm>
            <a:off x="5394759" y="2863045"/>
            <a:ext cx="5703401" cy="37695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947023-D1FB-4E59-AA6A-966E4CD9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619460"/>
            <a:ext cx="6546272" cy="238539"/>
          </a:xfrm>
        </p:spPr>
        <p:txBody>
          <a:bodyPr/>
          <a:lstStyle/>
          <a:p>
            <a:pPr>
              <a:defRPr/>
            </a:pPr>
            <a:r>
              <a:rPr lang="ru-RU" baseline="30000" dirty="0"/>
              <a:t>1</a:t>
            </a:r>
            <a:r>
              <a:rPr lang="ru-RU" dirty="0"/>
              <a:t> Компания признана экстремистской организацией и запрещены на территории РФ</a:t>
            </a:r>
            <a:endParaRPr lang="en-US" dirty="0"/>
          </a:p>
        </p:txBody>
      </p:sp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E244456C-72D5-47A5-879E-4C97CA87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5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99E9BB4-EEE3-45E0-8B20-A703723F6A35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9C3EB"/>
                </a:solidFill>
                <a:uFill>
                  <a:solidFill>
                    <a:srgbClr val="7ABCA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576984-5B89-4E50-B7C9-B3C73E9D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8" y="1056917"/>
            <a:ext cx="2820367" cy="5801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E03F4A-6656-471F-B65A-226783AADA1A}"/>
              </a:ext>
            </a:extLst>
          </p:cNvPr>
          <p:cNvSpPr txBox="1"/>
          <p:nvPr/>
        </p:nvSpPr>
        <p:spPr>
          <a:xfrm>
            <a:off x="-1" y="655520"/>
            <a:ext cx="311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Оснащение сцены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D6264-9E4D-4AC1-8446-12A1AC766F3F}"/>
              </a:ext>
            </a:extLst>
          </p:cNvPr>
          <p:cNvSpPr txBox="1"/>
          <p:nvPr/>
        </p:nvSpPr>
        <p:spPr>
          <a:xfrm>
            <a:off x="3178466" y="655520"/>
            <a:ext cx="915416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Требования к аватарам, жестам и микрофону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Аватары должны иметь голову, контроллеры и руки;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пользователя должна быть возможность использовать микрофон;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должна иметь возможность распознавать жесты.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EF980-5A60-4B7C-B28D-8EA53E376608}"/>
              </a:ext>
            </a:extLst>
          </p:cNvPr>
          <p:cNvSpPr txBox="1"/>
          <p:nvPr/>
        </p:nvSpPr>
        <p:spPr>
          <a:xfrm>
            <a:off x="3178466" y="2175097"/>
            <a:ext cx="915416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Требования к составу и параметрам технических средств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Шлем виртуальной реальности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Oculus Quest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 с включенным отслеживанием рук и подключением к интернету;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Oculus Touch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для сетевой синхронизации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2D601-64BF-42E5-8C78-B7C175178114}"/>
              </a:ext>
            </a:extLst>
          </p:cNvPr>
          <p:cNvSpPr txBox="1"/>
          <p:nvPr/>
        </p:nvSpPr>
        <p:spPr>
          <a:xfrm>
            <a:off x="3178465" y="4045240"/>
            <a:ext cx="915416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235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Требования к информационной и программной совместимости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программы должны быть представлены лицензионной версией ОС не ниже 29 версии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Версия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Oculus Quest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должна быть не ниже 43-й.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технические решения, использованные при создании системы должны соответствовать действующим требованиям по защите от несанкционированного доступа и защите персональных данных.</a:t>
            </a:r>
          </a:p>
        </p:txBody>
      </p:sp>
      <p:sp>
        <p:nvSpPr>
          <p:cNvPr id="16" name="Номер слайда 1">
            <a:extLst>
              <a:ext uri="{FF2B5EF4-FFF2-40B4-BE49-F238E27FC236}">
                <a16:creationId xmlns:a16="http://schemas.microsoft.com/office/drawing/2014/main" id="{9BFBFE38-2DCF-4EC2-B3A8-05D07B3C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2890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6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65BAB92-CE88-4716-AF4C-C78F52EA4098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предлагаемому техническому решению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484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9A27732-2B20-472B-860A-524812C8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263" y="650735"/>
            <a:ext cx="6593749" cy="6079618"/>
          </a:xfrm>
          <a:prstGeom prst="rect">
            <a:avLst/>
          </a:prstGeom>
        </p:spPr>
      </p:pic>
      <p:sp>
        <p:nvSpPr>
          <p:cNvPr id="19" name="Номер слайда 1">
            <a:extLst>
              <a:ext uri="{FF2B5EF4-FFF2-40B4-BE49-F238E27FC236}">
                <a16:creationId xmlns:a16="http://schemas.microsoft.com/office/drawing/2014/main" id="{9AF27865-DBF6-4EC3-A250-6841B4D0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r>
              <a:rPr lang="ru-RU" dirty="0">
                <a:solidFill>
                  <a:schemeClr val="bg1"/>
                </a:solidFill>
              </a:rPr>
              <a:t>/2</a:t>
            </a:r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72CCA6D-8D7F-493D-BB47-9B562201FDB1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приложения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5E0BD-C21F-443E-8458-388B2C5DDDF0}"/>
              </a:ext>
            </a:extLst>
          </p:cNvPr>
          <p:cNvSpPr txBox="1"/>
          <p:nvPr/>
        </p:nvSpPr>
        <p:spPr>
          <a:xfrm>
            <a:off x="0" y="925293"/>
            <a:ext cx="49015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Пользователь запускает приложение на шлеме или на компьютере с подключенным шлемом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 помощью пользовательского интерфейса, пользователь подключается к серверу. После подключения к серверу, пользователь может выбрать аватар, ввести никнейм.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Далее пользователь подключается к смоделированной среде, где может общаться с другими пользователями и взаимодействовать с объектами.</a:t>
            </a:r>
          </a:p>
        </p:txBody>
      </p:sp>
    </p:spTree>
    <p:extLst>
      <p:ext uri="{BB962C8B-B14F-4D97-AF65-F5344CB8AC3E}">
        <p14:creationId xmlns:p14="http://schemas.microsoft.com/office/powerpoint/2010/main" val="267858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AD084434-579D-45CC-9B90-2C856685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8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49EC29-BF64-4D15-89A1-48304CDF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89" y="1756290"/>
            <a:ext cx="9624410" cy="444555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A371AB4-93B0-4EDA-840A-9984191E4542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компонентов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8427D-886C-46D0-8BC7-EFED893EAD81}"/>
              </a:ext>
            </a:extLst>
          </p:cNvPr>
          <p:cNvSpPr txBox="1"/>
          <p:nvPr/>
        </p:nvSpPr>
        <p:spPr>
          <a:xfrm>
            <a:off x="-1" y="925293"/>
            <a:ext cx="10430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 данном слайде показана диаграмма компонентов разработанного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114071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EF856C-739E-3047-8350-1FE2C2B0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5608"/>
            <a:ext cx="12192000" cy="472813"/>
          </a:xfrm>
        </p:spPr>
        <p:txBody>
          <a:bodyPr wrap="square" lIns="36000" tIns="36000" rIns="36000" bIns="36000">
            <a:spAutoFit/>
          </a:bodyPr>
          <a:lstStyle/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реализации прототипа программы были смоделированы следующие 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BD3A90-D6FD-437A-B0FE-013B206317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60" y="1787346"/>
            <a:ext cx="3600000" cy="2746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63DB38-316F-43ED-B6E3-A07C904884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60" y="5195734"/>
            <a:ext cx="4671215" cy="12333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FD31E5-4819-48C5-AA6D-91FCA3E7BA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160" y="1531442"/>
            <a:ext cx="3600000" cy="3333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A07FB4-62F5-4A06-8E9B-3AAF1FD41D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258" y="1640869"/>
            <a:ext cx="4141728" cy="2389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867D55-EFE6-4AF6-89A8-BF47CC908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160" y="4156748"/>
            <a:ext cx="3600000" cy="261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Номер слайда 1">
            <a:extLst>
              <a:ext uri="{FF2B5EF4-FFF2-40B4-BE49-F238E27FC236}">
                <a16:creationId xmlns:a16="http://schemas.microsoft.com/office/drawing/2014/main" id="{BE6A0DF0-997D-4E27-A114-D5B2DD4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78" y="6241773"/>
            <a:ext cx="1209736" cy="544801"/>
          </a:xfrm>
        </p:spPr>
        <p:txBody>
          <a:bodyPr/>
          <a:lstStyle/>
          <a:p>
            <a:pPr>
              <a:defRPr/>
            </a:pPr>
            <a:fld id="{7E9F9589-BD15-5E4F-A963-C53AA2379DA2}" type="slidenum">
              <a:rPr lang="en-US" smtClean="0"/>
              <a:pPr>
                <a:defRPr/>
              </a:pPr>
              <a:t>9</a:t>
            </a:fld>
            <a:r>
              <a:rPr lang="ru-RU" dirty="0"/>
              <a:t>/2</a:t>
            </a:r>
            <a:r>
              <a:rPr lang="en-US" dirty="0"/>
              <a:t>4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8F4CD39-68B6-4D5B-8FAF-D099FC13349E}"/>
              </a:ext>
            </a:extLst>
          </p:cNvPr>
          <p:cNvSpPr txBox="1">
            <a:spLocks/>
          </p:cNvSpPr>
          <p:nvPr/>
        </p:nvSpPr>
        <p:spPr bwMode="auto">
          <a:xfrm>
            <a:off x="153988" y="91755"/>
            <a:ext cx="12038012" cy="67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FAC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endParaRPr lang="ru-RU" sz="3200" b="1" dirty="0">
              <a:solidFill>
                <a:srgbClr val="F9C3EB"/>
              </a:solidFill>
              <a:uFill>
                <a:solidFill>
                  <a:srgbClr val="7ABCA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396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Н1_МайнЕЕ" id="{7755C107-D051-B84E-94FC-2D48A7023BB8}" vid="{EE94E70D-DFCF-0C4F-9BDE-E8E2E54B2E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678847</TotalTime>
  <Words>788</Words>
  <Application>Microsoft Office PowerPoint</Application>
  <PresentationFormat>Широкоэкранный</PresentationFormat>
  <Paragraphs>141</Paragraphs>
  <Slides>24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Times New Roman</vt:lpstr>
      <vt:lpstr>Wingdings 3</vt:lpstr>
      <vt:lpstr>Ион</vt:lpstr>
      <vt:lpstr>Разработка многопользовательского интерфейса для общения в виртуальной реальности с использованием аватаров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 многопользовательского интерфейса для общения в виртуальной реальности с использованием аватаров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emajn3dsma@gmail.com</dc:creator>
  <cp:lastModifiedBy>User</cp:lastModifiedBy>
  <cp:revision>428</cp:revision>
  <cp:lastPrinted>2019-10-13T08:40:38Z</cp:lastPrinted>
  <dcterms:created xsi:type="dcterms:W3CDTF">2018-12-21T06:56:14Z</dcterms:created>
  <dcterms:modified xsi:type="dcterms:W3CDTF">2023-06-17T10:47:13Z</dcterms:modified>
</cp:coreProperties>
</file>